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0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143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6892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011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5341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4934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1227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4164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0695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21812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61327E3-7A52-47FB-8574-0CC4F946D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83DA44B-AA38-40DA-A6DE-A8B9068F8630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93DE768-8F99-4534-8BDB-D6C87C54DD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80D80E-8398-4436-980F-FFB0B780FB8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5BF05E4-3CB2-4E2E-815C-861EC75D8D4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F731CA59-CE23-4375-969D-0EDB4F60C30B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9BB01DD5-323F-428F-BBC8-BFB788755FD5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58553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3AA653-B77A-474A-979F-5FBF0A5418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87947F2-D7EE-4F3E-9073-571AF08E1E6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600" y="1981200"/>
            <a:ext cx="5384800" cy="38862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4C08E9B-5D63-4B71-A271-38756A15C42B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542AF4B4-315E-4BD0-8218-C726B1217E22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C74A659-FBE4-4A2B-8808-6A19AFF76D6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4142A27-D463-4361-9D7B-2031E9FE9A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60D967F3-E6B7-4889-BA9A-DA4A1D3402A6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8" name="Date Placeholder 7">
            <a:extLst>
              <a:ext uri="{FF2B5EF4-FFF2-40B4-BE49-F238E27FC236}">
                <a16:creationId xmlns="" xmlns:a16="http://schemas.microsoft.com/office/drawing/2014/main" id="{B81ED482-7F0A-444D-940C-C78B81AD5ED2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5403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78611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FB1471-64E1-452C-8345-569BBECB6924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502ED15-9991-41D7-B68A-8348D24927E8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981200"/>
            <a:ext cx="5384800" cy="1866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6ED2CB1-AC7C-48CB-96FD-BFB9E26E857E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384800" cy="1866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4AECFC4B-9E2C-4989-99CC-CE5D5D4E9154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609600" y="4000500"/>
            <a:ext cx="5384800" cy="1866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796052C-F576-4395-BC5C-CF47B3BE31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97600" y="4000500"/>
            <a:ext cx="5384800" cy="1866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017F4D84-4ED4-4E7A-A106-B628F24602D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0C50CFC5-0B56-40A2-AC5F-285E2B0C7DA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00F8CD23-B534-4C5C-83B2-D3DAB72CA194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9" name="Date Placeholder 8">
            <a:extLst>
              <a:ext uri="{FF2B5EF4-FFF2-40B4-BE49-F238E27FC236}">
                <a16:creationId xmlns="" xmlns:a16="http://schemas.microsoft.com/office/drawing/2014/main" id="{2B18B402-AF14-4B40-BDD1-1D935E062C8E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3450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DE6DAA0-A8F8-4F0C-AEC7-83CD6A477F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233" y="533400"/>
            <a:ext cx="1097353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00DA2B8-227D-493C-A6EC-4EC62DB2AB22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609233" y="1828801"/>
            <a:ext cx="5398420" cy="4302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Media Placeholder 3">
            <a:extLst>
              <a:ext uri="{FF2B5EF4-FFF2-40B4-BE49-F238E27FC236}">
                <a16:creationId xmlns="" xmlns:a16="http://schemas.microsoft.com/office/drawing/2014/main" id="{27E1215A-3282-4CF6-9127-47D9C0970135}"/>
              </a:ext>
            </a:extLst>
          </p:cNvPr>
          <p:cNvSpPr>
            <a:spLocks noGrp="1"/>
          </p:cNvSpPr>
          <p:nvPr>
            <p:ph type="media" sz="half" idx="2"/>
          </p:nvPr>
        </p:nvSpPr>
        <p:spPr>
          <a:xfrm>
            <a:off x="6184348" y="1828801"/>
            <a:ext cx="5398421" cy="4302125"/>
          </a:xfrm>
        </p:spPr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12647F1-EEF7-4025-A3EF-2DA2E590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232" y="6248400"/>
            <a:ext cx="2236304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15ABF30-2C9C-42C7-ADBE-721E8078B4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233" y="6248400"/>
            <a:ext cx="3861536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79EEA33-E1A3-40B2-8B03-7BAADAE63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2769" y="62484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fld id="{AEF66D64-6511-4CD1-955E-CD61DEDFBA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4372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5CC0FE-015C-4E19-9714-F0158F05E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2238"/>
            <a:ext cx="10058400" cy="1295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4AFF343-7248-44B1-8162-4A4C024E656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09600" y="1719264"/>
            <a:ext cx="5384800" cy="212883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18F8640-FDDA-4702-A339-8BEA0F1E909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09600" y="4000501"/>
            <a:ext cx="5384800" cy="21304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D11DF63-5FF1-42C1-96E1-AC46791708D2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6197600" y="1719263"/>
            <a:ext cx="5384800" cy="441166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B466F082-DA4E-4B36-A76E-BC9BE9CBDC0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612C572E-C9BD-4232-B2DC-734F46759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0858E003-C2B8-494E-A853-0301748CD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0A208146-2B2A-4146-9DCA-07BFA3173C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946846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48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753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29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286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2692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132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4/24/2018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914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4/24/2018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60972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b="0" i="0" u="none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osha.gov/SLTC/etools/hurricane/index.html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hyperlink" Target="https://www.fema.gov/news-release/2017/10/03/proper-cleanup-following-hurricanes-can-reduce-mold-and-minimize-health" TargetMode="External"/><Relationship Id="rId4" Type="http://schemas.openxmlformats.org/officeDocument/2006/relationships/hyperlink" Target="https://www.cdc.gov/niosh/topics/emres/flood.html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ED71D968-331C-45AA-AD1A-715D5AFDD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074" name="Rectangle 2">
            <a:extLst>
              <a:ext uri="{FF2B5EF4-FFF2-40B4-BE49-F238E27FC236}">
                <a16:creationId xmlns="" xmlns:a16="http://schemas.microsoft.com/office/drawing/2014/main" id="{8B8999A6-966B-46D7-BFE3-2BE5ABE04AF6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17447" y="2362247"/>
            <a:ext cx="4091808" cy="950843"/>
          </a:xfrm>
        </p:spPr>
        <p:txBody>
          <a:bodyPr>
            <a:normAutofit/>
          </a:bodyPr>
          <a:lstStyle/>
          <a:p>
            <a:pPr algn="r" eaLnBrk="1" hangingPunct="1"/>
            <a:r>
              <a:rPr lang="en-US" altLang="en-US" sz="4400" b="1" dirty="0">
                <a:solidFill>
                  <a:schemeClr val="bg1"/>
                </a:solidFill>
              </a:rPr>
              <a:t>hurricanes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3245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3">
            <a:extLst>
              <a:ext uri="{FF2B5EF4-FFF2-40B4-BE49-F238E27FC236}">
                <a16:creationId xmlns="" xmlns:a16="http://schemas.microsoft.com/office/drawing/2014/main" id="{AE0A44D8-6680-4F74-9D68-91556221A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5978769" y="1673373"/>
            <a:ext cx="5697416" cy="3845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2">
            <a:extLst>
              <a:ext uri="{FF2B5EF4-FFF2-40B4-BE49-F238E27FC236}">
                <a16:creationId xmlns="" xmlns:a16="http://schemas.microsoft.com/office/drawing/2014/main" id="{A117903E-F275-46B8-A29C-4618A3C6B6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15065" y="387328"/>
            <a:ext cx="9860281" cy="841989"/>
          </a:xfrm>
        </p:spPr>
        <p:txBody>
          <a:bodyPr anchor="b">
            <a:noAutofit/>
          </a:bodyPr>
          <a:lstStyle/>
          <a:p>
            <a:pPr algn="l" eaLnBrk="1" hangingPunct="1"/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Worker Precautions</a:t>
            </a:r>
          </a:p>
        </p:txBody>
      </p:sp>
      <p:sp>
        <p:nvSpPr>
          <p:cNvPr id="10243" name="Rectangle 3">
            <a:extLst>
              <a:ext uri="{FF2B5EF4-FFF2-40B4-BE49-F238E27FC236}">
                <a16:creationId xmlns="" xmlns:a16="http://schemas.microsoft.com/office/drawing/2014/main" id="{B20B8E48-34AE-4E8F-9DB7-6E48A7F463E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0166" y="1539924"/>
            <a:ext cx="5528603" cy="5184433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Mold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/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Mold exposure and damp indoor environments have been associated with health symptoms including asthma, allergies, and respiratory  infections.</a:t>
            </a:r>
          </a:p>
          <a:p>
            <a:pPr lvl="1" eaLnBrk="1" hangingPunct="1"/>
            <a:endParaRPr lang="en-US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None/>
            </a:pP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Carbon Monoxide </a:t>
            </a:r>
            <a:endParaRPr lang="en-US" altLang="en-US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/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Learn to recognize symptoms and signs of CO overexposure: headache, nausea, weakness, dizziness, visual disturbances, changes in personality, and loss of consciousness..</a:t>
            </a:r>
          </a:p>
          <a:p>
            <a:pPr lvl="1" eaLnBrk="1" hangingPunct="1"/>
            <a:endParaRPr lang="en-US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/>
            <a:endParaRPr lang="en-US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26928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="" xmlns:a16="http://schemas.microsoft.com/office/drawing/2014/main" id="{CDDC67A6-45BF-46D0-A39B-B3137B6EEEF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622699" y="302480"/>
            <a:ext cx="9204343" cy="129302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Worker Precautions</a:t>
            </a:r>
          </a:p>
        </p:txBody>
      </p:sp>
      <p:sp>
        <p:nvSpPr>
          <p:cNvPr id="11267" name="Rectangle 3">
            <a:extLst>
              <a:ext uri="{FF2B5EF4-FFF2-40B4-BE49-F238E27FC236}">
                <a16:creationId xmlns="" xmlns:a16="http://schemas.microsoft.com/office/drawing/2014/main" id="{72B9720A-251A-4CCD-9BF9-DD790F98A43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30514" y="1904998"/>
            <a:ext cx="5368182" cy="4538003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</a:pP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Heat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Stress </a:t>
            </a:r>
          </a:p>
          <a:p>
            <a:pPr lvl="1" algn="l" eaLnBrk="1" hangingPunct="1"/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Exposure to extreme heat can result in heat-related illnesses and injuries. Heat-related illnesses include: heat stroke, heat exhaustion, rhabdomyolysis (muscle breakdown), heat cramps, or heat rash. </a:t>
            </a:r>
          </a:p>
          <a:p>
            <a:pPr marL="0" indent="0" eaLnBrk="1" hangingPunct="1">
              <a:buNone/>
            </a:pPr>
            <a:r>
              <a:rPr lang="en-US" altLang="en-US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Motor </a:t>
            </a:r>
            <a:r>
              <a:rPr lang="en-US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Vehicle Safety  </a:t>
            </a:r>
          </a:p>
          <a:p>
            <a:pPr lvl="1" algn="l" eaLnBrk="1" hangingPunct="1"/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measures to ensure workers in vehicles can carry out their response mission safely.</a:t>
            </a:r>
          </a:p>
          <a:p>
            <a:pPr lvl="1" algn="l" eaLnBrk="1" hangingPunct="1"/>
            <a:endParaRPr lang="en-US" altLang="en-US" sz="1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lnSpc>
                <a:spcPct val="90000"/>
              </a:lnSpc>
            </a:pPr>
            <a:endParaRPr lang="en-US" alt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6553316-7C4F-4ED5-8FFC-D94F6CDD75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8696" y="2207887"/>
            <a:ext cx="6096000" cy="37228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5752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="" xmlns:a16="http://schemas.microsoft.com/office/drawing/2014/main" id="{D2C42AFD-EB6A-4584-8DA4-D3B6BFDA06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89522" y="0"/>
            <a:ext cx="8610600" cy="1293028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="" xmlns:a16="http://schemas.microsoft.com/office/drawing/2014/main" id="{0728B5C0-B8CE-45A2-9133-6BD9D76F395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8830" y="1469914"/>
            <a:ext cx="8832120" cy="901131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List a minimum of FOUR hazards to site workers involved in cleanup following a hurricane?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="" xmlns:a16="http://schemas.microsoft.com/office/drawing/2014/main" id="{4B4E8D5C-8CA4-4971-BEA1-C9EFD358A8BB}"/>
              </a:ext>
            </a:extLst>
          </p:cNvPr>
          <p:cNvSpPr txBox="1">
            <a:spLocks/>
          </p:cNvSpPr>
          <p:nvPr/>
        </p:nvSpPr>
        <p:spPr>
          <a:xfrm>
            <a:off x="879409" y="2289751"/>
            <a:ext cx="4885808" cy="389521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Electrocution Hazards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Back feed Power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Hazardous Substance / Chemical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Chain Saws/Tree Removal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Motor Vehicle Safety 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Fall Prevention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Construction Debris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Carbon Monoxide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Heat Stress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Mold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D878364-049B-4663-B190-17FE61354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2935" y="2002924"/>
            <a:ext cx="3227981" cy="21519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090F106-5DD6-4018-A076-19D91B8313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6577" y="4319801"/>
            <a:ext cx="3227980" cy="215198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9AAAEF1-CD7E-4539-9743-9FECB1F488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6577" y="1963198"/>
            <a:ext cx="3227980" cy="219171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FF5586E3-D240-4DD1-AF45-1332D8708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32935" y="4319801"/>
            <a:ext cx="3227980" cy="21519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4624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3D46C884-A5C8-4ABA-A8FF-D593F92847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95923"/>
            <a:ext cx="5589063" cy="4024125"/>
          </a:xfrm>
          <a:prstGeom prst="rect">
            <a:avLst/>
          </a:prstGeom>
        </p:spPr>
      </p:pic>
      <p:sp>
        <p:nvSpPr>
          <p:cNvPr id="19458" name="Rectangle 2">
            <a:extLst>
              <a:ext uri="{FF2B5EF4-FFF2-40B4-BE49-F238E27FC236}">
                <a16:creationId xmlns="" xmlns:a16="http://schemas.microsoft.com/office/drawing/2014/main" id="{3CEC07F3-1394-47AF-B3F9-1CAA93BD58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0700" y="0"/>
            <a:ext cx="8610600" cy="129302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activity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="" xmlns:a16="http://schemas.microsoft.com/office/drawing/2014/main" id="{3FB5BB43-FA96-4FA2-8E8E-009863A48F7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79400" y="1695923"/>
            <a:ext cx="5816600" cy="402412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b="1" dirty="0"/>
              <a:t>Use the Safety and Health Checklist to complete:</a:t>
            </a:r>
          </a:p>
          <a:p>
            <a:pPr eaLnBrk="1" hangingPunct="1"/>
            <a:r>
              <a:rPr lang="en-US" altLang="en-US" dirty="0"/>
              <a:t>Hazard Recognition</a:t>
            </a:r>
          </a:p>
          <a:p>
            <a:pPr eaLnBrk="1" hangingPunct="1"/>
            <a:r>
              <a:rPr lang="en-US" altLang="en-US" dirty="0"/>
              <a:t>Probability</a:t>
            </a:r>
          </a:p>
          <a:p>
            <a:pPr eaLnBrk="1" hangingPunct="1"/>
            <a:r>
              <a:rPr lang="en-US" altLang="en-US" dirty="0"/>
              <a:t>Severity </a:t>
            </a:r>
          </a:p>
          <a:p>
            <a:pPr eaLnBrk="1" hangingPunct="1"/>
            <a:r>
              <a:rPr lang="en-US" altLang="en-US" dirty="0"/>
              <a:t>Risk</a:t>
            </a:r>
          </a:p>
          <a:p>
            <a:pPr eaLnBrk="1" hangingPunct="1"/>
            <a:r>
              <a:rPr lang="en-US" altLang="en-US" dirty="0"/>
              <a:t>Apply the Hierarchy of Health &amp; Safety Controls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37596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="" xmlns:a16="http://schemas.microsoft.com/office/drawing/2014/main" id="{615B92DD-6919-4847-9844-1C9F2D4EC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132" y="0"/>
            <a:ext cx="8610600" cy="129302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9501F72-119F-4BCF-A5F2-F7820C0AB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2400" b="1" dirty="0"/>
              <a:t>Hurricane </a:t>
            </a:r>
            <a:r>
              <a:rPr lang="en-US" sz="2400" b="1" dirty="0" err="1"/>
              <a:t>eMatrix</a:t>
            </a:r>
            <a:r>
              <a:rPr lang="en-US" sz="2400" b="1" dirty="0"/>
              <a:t>:</a:t>
            </a:r>
          </a:p>
          <a:p>
            <a:pPr lvl="1">
              <a:defRPr/>
            </a:pPr>
            <a:r>
              <a:rPr lang="en-US" dirty="0">
                <a:hlinkClick r:id="rId3"/>
              </a:rPr>
              <a:t>https://www.osha.gov/SLTC/etools/hurricane/index.html</a:t>
            </a:r>
            <a:endParaRPr lang="en-US" dirty="0"/>
          </a:p>
          <a:p>
            <a:pPr marL="0" indent="0" eaLnBrk="1" hangingPunct="1">
              <a:buNone/>
              <a:defRPr/>
            </a:pP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None/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NIOSH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 </a:t>
            </a:r>
          </a:p>
          <a:p>
            <a:pPr lvl="1">
              <a:defRPr/>
            </a:pPr>
            <a:r>
              <a:rPr lang="en-US" dirty="0">
                <a:hlinkClick r:id="rId4"/>
              </a:rPr>
              <a:t>https://www.cdc.gov/niosh/topics/emres/flood.html</a:t>
            </a:r>
            <a:r>
              <a:rPr lang="en-US" dirty="0"/>
              <a:t> </a:t>
            </a:r>
          </a:p>
          <a:p>
            <a:pPr marL="0" indent="0">
              <a:buNone/>
              <a:defRPr/>
            </a:pPr>
            <a:endParaRPr lang="en-US" b="1" dirty="0" smtClean="0"/>
          </a:p>
          <a:p>
            <a:pPr marL="0" indent="0">
              <a:buNone/>
              <a:defRPr/>
            </a:pPr>
            <a:r>
              <a:rPr lang="en-US" b="1" dirty="0" smtClean="0"/>
              <a:t>FEMA</a:t>
            </a:r>
            <a:r>
              <a:rPr lang="en-US" b="1" dirty="0"/>
              <a:t>: </a:t>
            </a:r>
          </a:p>
          <a:p>
            <a:pPr lvl="1">
              <a:defRPr/>
            </a:pPr>
            <a:r>
              <a:rPr lang="en-US" dirty="0">
                <a:hlinkClick r:id="rId5"/>
              </a:rPr>
              <a:t>https://www.fema.gov/news-release/2017/10/03/proper-cleanup-following-hurricanes-can-reduce-mold-and-minimize-health</a:t>
            </a:r>
            <a:r>
              <a:rPr lang="en-US" dirty="0"/>
              <a:t> </a:t>
            </a:r>
          </a:p>
          <a:p>
            <a:pPr marL="0" indent="0">
              <a:buNone/>
              <a:defRPr/>
            </a:pP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03813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rricane Harvey  Health hazards in Housto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58864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61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8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1">
            <a:extLst>
              <a:ext uri="{FF2B5EF4-FFF2-40B4-BE49-F238E27FC236}">
                <a16:creationId xmlns="" xmlns:a16="http://schemas.microsoft.com/office/drawing/2014/main" id="{5A269025-30D1-480B-B32A-FCB54C31465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10" b="-1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8" name="Rectangle 2">
            <a:extLst>
              <a:ext uri="{FF2B5EF4-FFF2-40B4-BE49-F238E27FC236}">
                <a16:creationId xmlns="" xmlns:a16="http://schemas.microsoft.com/office/drawing/2014/main" id="{960EB657-DC9E-465D-A43B-99EC09EAB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90293" y="94671"/>
            <a:ext cx="8610600" cy="129302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Objectives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="" xmlns:a16="http://schemas.microsoft.com/office/drawing/2014/main" id="{028D59C5-748E-4371-A4C8-7E176B6E94E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37625" y="2205813"/>
            <a:ext cx="11168575" cy="2098901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Recognize hazards associated with cleanup in the aftermath of hurricanes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hangingPunct="1"/>
            <a:endParaRPr lang="en-US" alt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Assess hazards of assigned tasks to ensure safety and health of site workers</a:t>
            </a:r>
            <a:r>
              <a:rPr lang="en-US" alt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eaLnBrk="1" hangingPunct="1"/>
            <a:endParaRPr lang="en-US" altLang="en-US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r>
              <a:rPr lang="en-US" alt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Identify precautions and control measures to control identified hazards. </a:t>
            </a:r>
          </a:p>
          <a:p>
            <a:pPr eaLnBrk="1" hangingPunct="1"/>
            <a:endParaRPr lang="en-US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alt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692788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2">
            <a:extLst>
              <a:ext uri="{FF2B5EF4-FFF2-40B4-BE49-F238E27FC236}">
                <a16:creationId xmlns="" xmlns:a16="http://schemas.microsoft.com/office/drawing/2014/main" id="{3EB81F0F-AAE8-42B6-98F7-2E5176AF9E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461" b="1"/>
          <a:stretch/>
        </p:blipFill>
        <p:spPr bwMode="auto">
          <a:xfrm>
            <a:off x="5071173" y="943073"/>
            <a:ext cx="6533501" cy="54725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2" name="Rectangle 2">
            <a:extLst>
              <a:ext uri="{FF2B5EF4-FFF2-40B4-BE49-F238E27FC236}">
                <a16:creationId xmlns="" xmlns:a16="http://schemas.microsoft.com/office/drawing/2014/main" id="{ADBEA1DE-B5A5-4BCD-8248-5C92572000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2476" y="1274684"/>
            <a:ext cx="3977639" cy="78899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fact</a:t>
            </a:r>
          </a:p>
        </p:txBody>
      </p:sp>
      <p:sp>
        <p:nvSpPr>
          <p:cNvPr id="24579" name="Rectangle 3">
            <a:extLst>
              <a:ext uri="{FF2B5EF4-FFF2-40B4-BE49-F238E27FC236}">
                <a16:creationId xmlns="" xmlns:a16="http://schemas.microsoft.com/office/drawing/2014/main" id="{3E97D979-63BC-4E3D-BE9A-C4F39277F6C1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282119" y="2364572"/>
            <a:ext cx="4424288" cy="3854112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pPr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Winds in excess of 74 mph reaching up to 160 mph.</a:t>
            </a:r>
          </a:p>
          <a:p>
            <a:pPr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Typically spawn tornadoes, flash floods, and heavy rains.</a:t>
            </a:r>
          </a:p>
          <a:p>
            <a:pPr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trigger storm surge that can devastate coastal communities. </a:t>
            </a:r>
          </a:p>
          <a:p>
            <a:pPr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Average 17 deaths. </a:t>
            </a:r>
          </a:p>
          <a:p>
            <a:pPr>
              <a:defRPr/>
            </a:pPr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60 + injuries reported.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35627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5">
            <a:extLst>
              <a:ext uri="{FF2B5EF4-FFF2-40B4-BE49-F238E27FC236}">
                <a16:creationId xmlns="" xmlns:a16="http://schemas.microsoft.com/office/drawing/2014/main" id="{7966120D-6ED1-4483-A012-59F99F372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8" r="52496" b="1"/>
          <a:stretch/>
        </p:blipFill>
        <p:spPr bwMode="auto">
          <a:xfrm>
            <a:off x="531056" y="1846385"/>
            <a:ext cx="5222630" cy="394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6" name="Title 1">
            <a:extLst>
              <a:ext uri="{FF2B5EF4-FFF2-40B4-BE49-F238E27FC236}">
                <a16:creationId xmlns="" xmlns:a16="http://schemas.microsoft.com/office/drawing/2014/main" id="{5239A288-9351-4797-A386-02DDE22E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2382" y="0"/>
            <a:ext cx="8610600" cy="129302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Hurricane Hazards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7BD1D94-965E-4695-A6BD-18B1311CB4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5698" y="1691642"/>
            <a:ext cx="5816600" cy="4527044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Electrocution Hazards </a:t>
            </a:r>
          </a:p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 feed Power </a:t>
            </a:r>
          </a:p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Hazardous Substance / Chemical </a:t>
            </a:r>
          </a:p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Chain Saws/Tree Removal </a:t>
            </a:r>
          </a:p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Motor Vehicle Safety  </a:t>
            </a:r>
          </a:p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 Prevention</a:t>
            </a:r>
          </a:p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Construction Debris</a:t>
            </a:r>
          </a:p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Carbon Monoxide</a:t>
            </a:r>
          </a:p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Heat Stress</a:t>
            </a:r>
          </a:p>
          <a:p>
            <a:pPr eaLnBrk="1" hangingPunct="1">
              <a:defRPr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Mold</a:t>
            </a:r>
          </a:p>
          <a:p>
            <a:pPr marL="0" indent="0">
              <a:buNone/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42377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1">
            <a:extLst>
              <a:ext uri="{FF2B5EF4-FFF2-40B4-BE49-F238E27FC236}">
                <a16:creationId xmlns="" xmlns:a16="http://schemas.microsoft.com/office/drawing/2014/main" id="{018D2C4E-730F-45EB-BF4E-38E2B8FDE5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878" y="1952227"/>
            <a:ext cx="4340144" cy="452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0" name="Rectangle 2">
            <a:extLst>
              <a:ext uri="{FF2B5EF4-FFF2-40B4-BE49-F238E27FC236}">
                <a16:creationId xmlns="" xmlns:a16="http://schemas.microsoft.com/office/drawing/2014/main" id="{2D334963-B1E5-405B-BE7B-0FCF980E6D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894645" y="257936"/>
            <a:ext cx="9213166" cy="129302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Worker Precautions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="" xmlns:a16="http://schemas.microsoft.com/office/drawing/2014/main" id="{17BB69E0-CC1B-4A2A-BB19-B2C8124581B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47672" y="1952227"/>
            <a:ext cx="6131430" cy="402412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Electrocution Hazards </a:t>
            </a:r>
          </a:p>
          <a:p>
            <a:pPr lvl="1" eaLnBrk="1" hangingPunct="1"/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clean up or work near downed unless utility workers have turned off the power and grounded lines.</a:t>
            </a:r>
          </a:p>
          <a:p>
            <a:pPr lvl="1" eaLnBrk="1" hangingPunct="1"/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not enter flooded areas or touch electrical devices or appliances if ground is wet unless you know power off.</a:t>
            </a:r>
          </a:p>
          <a:p>
            <a:pPr marL="0" indent="0" eaLnBrk="1" hangingPunct="1">
              <a:buNone/>
            </a:pP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Back-feed Power </a:t>
            </a:r>
          </a:p>
          <a:p>
            <a:pPr lvl="1" eaLnBrk="1" hangingPunct="1"/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Treat all lines as "hot" unless you positively know they are no longer hot and are properly disconnected and grounded on both sides of the work area. </a:t>
            </a:r>
          </a:p>
          <a:p>
            <a:pPr lvl="1" eaLnBrk="1" hangingPunct="1"/>
            <a:endParaRPr lang="en-US" alt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altLang="en-US" sz="1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6647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4D2E30F-5801-470C-BFDA-D6BA9E6F046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5" r="-1" b="-1"/>
          <a:stretch/>
        </p:blipFill>
        <p:spPr>
          <a:xfrm>
            <a:off x="5631459" y="1714865"/>
            <a:ext cx="5969835" cy="4503819"/>
          </a:xfrm>
          <a:prstGeom prst="rect">
            <a:avLst/>
          </a:prstGeom>
        </p:spPr>
      </p:pic>
      <p:sp>
        <p:nvSpPr>
          <p:cNvPr id="8194" name="Rectangle 2">
            <a:extLst>
              <a:ext uri="{FF2B5EF4-FFF2-40B4-BE49-F238E27FC236}">
                <a16:creationId xmlns="" xmlns:a16="http://schemas.microsoft.com/office/drawing/2014/main" id="{D11DCE83-64DA-49AD-AB6C-008630A19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91507" y="421838"/>
            <a:ext cx="9635197" cy="129302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Worker Precautions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="" xmlns:a16="http://schemas.microsoft.com/office/drawing/2014/main" id="{710AA836-AB59-46CB-BB9E-B55D53892B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9489" y="1954713"/>
            <a:ext cx="5065371" cy="4024125"/>
          </a:xfrm>
        </p:spPr>
        <p:txBody>
          <a:bodyPr>
            <a:noAutofit/>
          </a:bodyPr>
          <a:lstStyle/>
          <a:p>
            <a:pPr marL="0" indent="0" eaLnBrk="1" hangingPunct="1">
              <a:buNone/>
            </a:pPr>
            <a:r>
              <a:rPr lang="en-US" altLang="en-US" sz="2400" b="1" dirty="0" smtClean="0"/>
              <a:t>   Hazardous </a:t>
            </a:r>
            <a:r>
              <a:rPr lang="en-US" altLang="en-US" sz="2400" b="1" dirty="0"/>
              <a:t>Substance / </a:t>
            </a:r>
            <a:r>
              <a:rPr lang="en-US" altLang="en-US" sz="2400" b="1" dirty="0" smtClean="0"/>
              <a:t>    </a:t>
            </a:r>
          </a:p>
          <a:p>
            <a:pPr marL="0" indent="0" eaLnBrk="1" hangingPunct="1">
              <a:buNone/>
            </a:pPr>
            <a:r>
              <a:rPr lang="en-US" altLang="en-US" sz="2400" b="1" dirty="0"/>
              <a:t> </a:t>
            </a:r>
            <a:r>
              <a:rPr lang="en-US" altLang="en-US" sz="2400" b="1" dirty="0" smtClean="0"/>
              <a:t>  </a:t>
            </a:r>
            <a:r>
              <a:rPr lang="en-US" altLang="en-US" sz="2400" b="1" dirty="0" smtClean="0"/>
              <a:t>Chemical </a:t>
            </a:r>
            <a:endParaRPr lang="en-US" altLang="en-US" sz="2400" b="1" dirty="0"/>
          </a:p>
          <a:p>
            <a:pPr lvl="1"/>
            <a:r>
              <a:rPr lang="en-US" altLang="en-US" sz="2400" dirty="0"/>
              <a:t>If hazardous chemical containers are found or leaking materials are detected, take self-protective measures such as moving to a safe distance upwind and contact hazardous material response personnel for evaluation of the risk and removal.</a:t>
            </a:r>
          </a:p>
          <a:p>
            <a:pPr lvl="1" eaLnBrk="1" hangingPunct="1"/>
            <a:endParaRPr lang="en-US" altLang="en-US" sz="2400" dirty="0"/>
          </a:p>
          <a:p>
            <a:pPr eaLnBrk="1" hangingPunct="1"/>
            <a:endParaRPr lang="en-US" alt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34136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="" xmlns:a16="http://schemas.microsoft.com/office/drawing/2014/main" id="{D11DCE83-64DA-49AD-AB6C-008630A196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15064" y="348279"/>
            <a:ext cx="9259407" cy="129302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Worker Precautions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="" xmlns:a16="http://schemas.microsoft.com/office/drawing/2014/main" id="{710AA836-AB59-46CB-BB9E-B55D53892B4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90162" y="2010372"/>
            <a:ext cx="3849803" cy="3090475"/>
          </a:xfrm>
        </p:spPr>
        <p:txBody>
          <a:bodyPr>
            <a:normAutofit/>
          </a:bodyPr>
          <a:lstStyle/>
          <a:p>
            <a:pPr marL="0" indent="0" eaLnBrk="1" hangingPunct="1">
              <a:buNone/>
            </a:pPr>
            <a:r>
              <a:rPr lang="en-US" alt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altLang="en-US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Fall </a:t>
            </a:r>
            <a:r>
              <a:rPr lang="en-US" alt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Prevention </a:t>
            </a:r>
          </a:p>
          <a:p>
            <a:pPr lvl="1" eaLnBrk="1" hangingPunct="1"/>
            <a:r>
              <a:rPr lang="en-US" alt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Use three points of contact, and do not overreach to the side of a ladder, and do not pull or push extensively.</a:t>
            </a:r>
          </a:p>
          <a:p>
            <a:pPr lvl="1" eaLnBrk="1" hangingPunct="1"/>
            <a:endParaRPr lang="en-US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/>
            <a:endParaRPr lang="en-US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alt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6F2C776-2487-4FA4-8CF8-A6A21C7652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7583" y="1883762"/>
            <a:ext cx="6203158" cy="41223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4D2E30F-5801-470C-BFDA-D6BA9E6F04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7583" y="1883762"/>
            <a:ext cx="6324946" cy="465921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995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3">
            <a:extLst>
              <a:ext uri="{FF2B5EF4-FFF2-40B4-BE49-F238E27FC236}">
                <a16:creationId xmlns="" xmlns:a16="http://schemas.microsoft.com/office/drawing/2014/main" id="{A6DCC1CC-CB8D-437E-BAA6-07280C99BC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8888" y="2002163"/>
            <a:ext cx="5075316" cy="427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8" name="Rectangle 2">
            <a:extLst>
              <a:ext uri="{FF2B5EF4-FFF2-40B4-BE49-F238E27FC236}">
                <a16:creationId xmlns="" xmlns:a16="http://schemas.microsoft.com/office/drawing/2014/main" id="{7C7784C3-5F2C-4949-B635-21723659D4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715065" y="356410"/>
            <a:ext cx="9170963" cy="1293028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en-US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Response Worker Precautions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="" xmlns:a16="http://schemas.microsoft.com/office/drawing/2014/main" id="{56B441E4-E3E5-4666-B804-F478A9DC82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33047" y="2002163"/>
            <a:ext cx="5697414" cy="4024125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Chain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Saws/Tree Removal </a:t>
            </a:r>
          </a:p>
          <a:p>
            <a:pPr lvl="1" eaLnBrk="1" hangingPunct="1"/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Wear proper clothing when using a chain saw. </a:t>
            </a:r>
          </a:p>
          <a:p>
            <a:pPr lvl="1" eaLnBrk="1" hangingPunct="1"/>
            <a:endParaRPr lang="en-US" alt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eaLnBrk="1" hangingPunct="1">
              <a:buNone/>
            </a:pPr>
            <a:r>
              <a:rPr lang="en-US" alt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Structural </a:t>
            </a:r>
            <a:r>
              <a:rPr lang="en-US" altLang="en-US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Instability </a:t>
            </a:r>
          </a:p>
          <a:p>
            <a:pPr lvl="1" eaLnBrk="1" hangingPunct="1"/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Limit access/set up controlled access zones until the structure's stability and structural integrity are known.</a:t>
            </a:r>
          </a:p>
          <a:p>
            <a:pPr lvl="1" eaLnBrk="1" hangingPunct="1"/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Ensure competent person evaluates structure's stability when access is necessary. </a:t>
            </a:r>
          </a:p>
          <a:p>
            <a:pPr lvl="1" eaLnBrk="1" hangingPunct="1"/>
            <a:r>
              <a:rPr lang="en-US" alt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Install temporary structural support (shoring, bracing) adequate to protect response and recovery workers.</a:t>
            </a:r>
          </a:p>
          <a:p>
            <a:pPr lvl="1" eaLnBrk="1" hangingPunct="1"/>
            <a:endParaRPr lang="en-US" altLang="en-US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1" eaLnBrk="1" hangingPunct="1"/>
            <a:endParaRPr lang="en-US" altLang="en-US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/>
            <a:endParaRPr lang="en-US" altLang="en-US" sz="15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581994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5"/>
  <p:tag name="ARTICULATE_PROJECT_OPEN" val="0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hurricanes&amp;quot;&quot;/&gt;&lt;property id=&quot;20307&quot; value=&quot;257&quot;/&gt;&lt;/object&gt;&lt;object type=&quot;3&quot; unique_id=&quot;10004&quot;&gt;&lt;property id=&quot;20148&quot; value=&quot;5&quot;/&gt;&lt;property id=&quot;20300&quot; value=&quot;Slide 3 - &amp;quot;Objectives&amp;quot;&quot;/&gt;&lt;property id=&quot;20307&quot; value=&quot;258&quot;/&gt;&lt;/object&gt;&lt;object type=&quot;3&quot; unique_id=&quot;10005&quot;&gt;&lt;property id=&quot;20148&quot; value=&quot;5&quot;/&gt;&lt;property id=&quot;20300&quot; value=&quot;Slide 4 - &amp;quot;fact&amp;quot;&quot;/&gt;&lt;property id=&quot;20307&quot; value=&quot;259&quot;/&gt;&lt;/object&gt;&lt;object type=&quot;3&quot; unique_id=&quot;10006&quot;&gt;&lt;property id=&quot;20148&quot; value=&quot;5&quot;/&gt;&lt;property id=&quot;20300&quot; value=&quot;Slide 5 - &amp;quot;Hurricane Hazards&amp;quot;&quot;/&gt;&lt;property id=&quot;20307&quot; value=&quot;260&quot;/&gt;&lt;/object&gt;&lt;object type=&quot;3&quot; unique_id=&quot;10007&quot;&gt;&lt;property id=&quot;20148&quot; value=&quot;5&quot;/&gt;&lt;property id=&quot;20300&quot; value=&quot;Slide 6 - &amp;quot;Response Worker Precautions&amp;quot;&quot;/&gt;&lt;property id=&quot;20307&quot; value=&quot;261&quot;/&gt;&lt;/object&gt;&lt;object type=&quot;3&quot; unique_id=&quot;10008&quot;&gt;&lt;property id=&quot;20148&quot; value=&quot;5&quot;/&gt;&lt;property id=&quot;20300&quot; value=&quot;Slide 7 - &amp;quot;Response Worker Precautions&amp;quot;&quot;/&gt;&lt;property id=&quot;20307&quot; value=&quot;262&quot;/&gt;&lt;/object&gt;&lt;object type=&quot;3&quot; unique_id=&quot;10009&quot;&gt;&lt;property id=&quot;20148&quot; value=&quot;5&quot;/&gt;&lt;property id=&quot;20300&quot; value=&quot;Slide 8 - &amp;quot;Response Worker Precautions&amp;quot;&quot;/&gt;&lt;property id=&quot;20307&quot; value=&quot;263&quot;/&gt;&lt;/object&gt;&lt;object type=&quot;3&quot; unique_id=&quot;10010&quot;&gt;&lt;property id=&quot;20148&quot; value=&quot;5&quot;/&gt;&lt;property id=&quot;20300&quot; value=&quot;Slide 9 - &amp;quot;Response Worker Precautions&amp;quot;&quot;/&gt;&lt;property id=&quot;20307&quot; value=&quot;264&quot;/&gt;&lt;/object&gt;&lt;object type=&quot;3&quot; unique_id=&quot;10011&quot;&gt;&lt;property id=&quot;20148&quot; value=&quot;5&quot;/&gt;&lt;property id=&quot;20300&quot; value=&quot;Slide 10 - &amp;quot;Response Worker Precautions&amp;quot;&quot;/&gt;&lt;property id=&quot;20307&quot; value=&quot;265&quot;/&gt;&lt;/object&gt;&lt;object type=&quot;3&quot; unique_id=&quot;10012&quot;&gt;&lt;property id=&quot;20148&quot; value=&quot;5&quot;/&gt;&lt;property id=&quot;20300&quot; value=&quot;Slide 11 - &amp;quot;Response Worker Precautions&amp;quot;&quot;/&gt;&lt;property id=&quot;20307&quot; value=&quot;266&quot;/&gt;&lt;/object&gt;&lt;object type=&quot;3&quot; unique_id=&quot;10013&quot;&gt;&lt;property id=&quot;20148&quot; value=&quot;5&quot;/&gt;&lt;property id=&quot;20300&quot; value=&quot;Slide 12 - &amp;quot;activity&amp;quot;&quot;/&gt;&lt;property id=&quot;20307&quot; value=&quot;267&quot;/&gt;&lt;/object&gt;&lt;object type=&quot;3&quot; unique_id=&quot;10014&quot;&gt;&lt;property id=&quot;20148&quot; value=&quot;5&quot;/&gt;&lt;property id=&quot;20300&quot; value=&quot;Slide 13 - &amp;quot;activity&amp;quot;&quot;/&gt;&lt;property id=&quot;20307&quot; value=&quot;268&quot;/&gt;&lt;/object&gt;&lt;object type=&quot;3&quot; unique_id=&quot;10015&quot;&gt;&lt;property id=&quot;20148&quot; value=&quot;5&quot;/&gt;&lt;property id=&quot;20300&quot; value=&quot;Slide 14 - &amp;quot;References&amp;quot;&quot;/&gt;&lt;property id=&quot;20307&quot; value=&quot;269&quot;/&gt;&lt;/object&gt;&lt;object type=&quot;3&quot; unique_id=&quot;10106&quot;&gt;&lt;property id=&quot;20148&quot; value=&quot;5&quot;/&gt;&lt;property id=&quot;20300&quot; value=&quot;Slide 2&quot;/&gt;&lt;property id=&quot;20307&quot; value=&quot;270&quot;/&gt;&lt;/object&gt;&lt;/object&gt;&lt;object type=&quot;8&quot; unique_id=&quot;10030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</TotalTime>
  <Words>523</Words>
  <Application>Microsoft Office PowerPoint</Application>
  <PresentationFormat>Widescreen</PresentationFormat>
  <Paragraphs>89</Paragraphs>
  <Slides>14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Century Gothic</vt:lpstr>
      <vt:lpstr>Vapor Trail</vt:lpstr>
      <vt:lpstr>hurricanes</vt:lpstr>
      <vt:lpstr>PowerPoint Presentation</vt:lpstr>
      <vt:lpstr>Objectives</vt:lpstr>
      <vt:lpstr>fact</vt:lpstr>
      <vt:lpstr>Hurricane Hazards</vt:lpstr>
      <vt:lpstr>Response Worker Precautions</vt:lpstr>
      <vt:lpstr>Response Worker Precautions</vt:lpstr>
      <vt:lpstr>Response Worker Precautions</vt:lpstr>
      <vt:lpstr>Response Worker Precautions</vt:lpstr>
      <vt:lpstr>Response Worker Precautions</vt:lpstr>
      <vt:lpstr>Response Worker Precautions</vt:lpstr>
      <vt:lpstr>activity</vt:lpstr>
      <vt:lpstr>activity</vt:lpstr>
      <vt:lpstr>References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hurricanes</dc:title>
  <dc:creator>Paul Wind</dc:creator>
  <cp:lastModifiedBy>Owner</cp:lastModifiedBy>
  <cp:revision>4</cp:revision>
  <dcterms:created xsi:type="dcterms:W3CDTF">2018-03-11T16:57:59Z</dcterms:created>
  <dcterms:modified xsi:type="dcterms:W3CDTF">2018-04-25T03:15:33Z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DCFF0938-0C71-4B1D-A016-ED16C07292DC</vt:lpwstr>
  </property>
  <property fmtid="{D5CDD505-2E9C-101B-9397-08002B2CF9AE}" pid="3" name="ArticulatePath">
    <vt:lpwstr>NATURAL Hurricane Incident</vt:lpwstr>
  </property>
</Properties>
</file>